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2" r:id="rId4"/>
    <p:sldId id="278" r:id="rId5"/>
    <p:sldId id="264" r:id="rId6"/>
    <p:sldId id="265" r:id="rId7"/>
    <p:sldId id="27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DEF3C7-AFF7-478B-92A4-3D78F43AC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>
            <a:normAutofit/>
          </a:bodyPr>
          <a:lstStyle/>
          <a:p>
            <a:r>
              <a:rPr lang="fr-FR" sz="4400"/>
              <a:t>Devenir un Leader Apprenant</a:t>
            </a:r>
            <a:endParaRPr lang="fr-FR" sz="4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4C526B4-DFC8-4E4B-BB4E-8E64E690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/>
          <a:p>
            <a:r>
              <a:rPr lang="fr-FR" dirty="0"/>
              <a:t>Smiling Transitions</a:t>
            </a:r>
          </a:p>
          <a:p>
            <a:r>
              <a:rPr lang="fr-FR" dirty="0"/>
              <a:t>Juin 2018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571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A7AF9E2D-8F98-4755-895E-D65689F2A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4D3C8C4-8367-4524-B9C5-2B3ACA682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38BDB546-CAFB-429D-8D82-4F3AA2891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12">
              <a:extLst>
                <a:ext uri="{FF2B5EF4-FFF2-40B4-BE49-F238E27FC236}">
                  <a16:creationId xmlns:a16="http://schemas.microsoft.com/office/drawing/2014/main" id="{8F202AFF-3597-4A70-9149-0AA2AACBB9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13">
              <a:extLst>
                <a:ext uri="{FF2B5EF4-FFF2-40B4-BE49-F238E27FC236}">
                  <a16:creationId xmlns:a16="http://schemas.microsoft.com/office/drawing/2014/main" id="{5B91C985-1FBD-4FEE-8FB4-FBD47CF0A3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14">
              <a:extLst>
                <a:ext uri="{FF2B5EF4-FFF2-40B4-BE49-F238E27FC236}">
                  <a16:creationId xmlns:a16="http://schemas.microsoft.com/office/drawing/2014/main" id="{E045B090-8B4D-4553-997E-D7A7A2B935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8" name="Freeform 15">
              <a:extLst>
                <a:ext uri="{FF2B5EF4-FFF2-40B4-BE49-F238E27FC236}">
                  <a16:creationId xmlns:a16="http://schemas.microsoft.com/office/drawing/2014/main" id="{79661459-591F-41BD-85A7-882DF2E548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9" name="Freeform 16">
              <a:extLst>
                <a:ext uri="{FF2B5EF4-FFF2-40B4-BE49-F238E27FC236}">
                  <a16:creationId xmlns:a16="http://schemas.microsoft.com/office/drawing/2014/main" id="{172E6458-D7F5-4E0B-8098-F3A9B74463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0" name="Freeform 17">
              <a:extLst>
                <a:ext uri="{FF2B5EF4-FFF2-40B4-BE49-F238E27FC236}">
                  <a16:creationId xmlns:a16="http://schemas.microsoft.com/office/drawing/2014/main" id="{5D1FE182-350A-4951-99FA-123B15A19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1" name="Freeform 18">
              <a:extLst>
                <a:ext uri="{FF2B5EF4-FFF2-40B4-BE49-F238E27FC236}">
                  <a16:creationId xmlns:a16="http://schemas.microsoft.com/office/drawing/2014/main" id="{CBFDC3F8-18F5-41F0-9926-097682CEE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2" name="Freeform 19">
              <a:extLst>
                <a:ext uri="{FF2B5EF4-FFF2-40B4-BE49-F238E27FC236}">
                  <a16:creationId xmlns:a16="http://schemas.microsoft.com/office/drawing/2014/main" id="{F4B5A695-E6ED-4C81-A965-0461489F8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3" name="Freeform 20">
              <a:extLst>
                <a:ext uri="{FF2B5EF4-FFF2-40B4-BE49-F238E27FC236}">
                  <a16:creationId xmlns:a16="http://schemas.microsoft.com/office/drawing/2014/main" id="{CF31B175-CBC2-449D-8998-0BA7711EA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4" name="Freeform 21">
              <a:extLst>
                <a:ext uri="{FF2B5EF4-FFF2-40B4-BE49-F238E27FC236}">
                  <a16:creationId xmlns:a16="http://schemas.microsoft.com/office/drawing/2014/main" id="{47A691C8-6328-4014-BB1A-CB4824DEB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5" name="Freeform 22">
              <a:extLst>
                <a:ext uri="{FF2B5EF4-FFF2-40B4-BE49-F238E27FC236}">
                  <a16:creationId xmlns:a16="http://schemas.microsoft.com/office/drawing/2014/main" id="{94EADC73-ECA3-447E-8D07-AE215A3C4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DA2558E-94AE-4C16-8CD0-DCF447C98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68" name="Freeform 27">
              <a:extLst>
                <a:ext uri="{FF2B5EF4-FFF2-40B4-BE49-F238E27FC236}">
                  <a16:creationId xmlns:a16="http://schemas.microsoft.com/office/drawing/2014/main" id="{6928DF6B-A616-4A71-B951-9D8EAA775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28">
              <a:extLst>
                <a:ext uri="{FF2B5EF4-FFF2-40B4-BE49-F238E27FC236}">
                  <a16:creationId xmlns:a16="http://schemas.microsoft.com/office/drawing/2014/main" id="{CD6B4E15-CED4-45FA-874A-EA347C912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29">
              <a:extLst>
                <a:ext uri="{FF2B5EF4-FFF2-40B4-BE49-F238E27FC236}">
                  <a16:creationId xmlns:a16="http://schemas.microsoft.com/office/drawing/2014/main" id="{A4EE38F8-BF90-4D7F-8691-89ED516D7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0">
              <a:extLst>
                <a:ext uri="{FF2B5EF4-FFF2-40B4-BE49-F238E27FC236}">
                  <a16:creationId xmlns:a16="http://schemas.microsoft.com/office/drawing/2014/main" id="{2889210F-D6E4-4311-8BF3-DAD3FF49A7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2" name="Freeform 31">
              <a:extLst>
                <a:ext uri="{FF2B5EF4-FFF2-40B4-BE49-F238E27FC236}">
                  <a16:creationId xmlns:a16="http://schemas.microsoft.com/office/drawing/2014/main" id="{44641BAA-087D-4656-8D6F-EA70FB67F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3" name="Freeform 32">
              <a:extLst>
                <a:ext uri="{FF2B5EF4-FFF2-40B4-BE49-F238E27FC236}">
                  <a16:creationId xmlns:a16="http://schemas.microsoft.com/office/drawing/2014/main" id="{DCEB55E2-FCCA-48F5-917E-8B3F26EC8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4" name="Freeform 33">
              <a:extLst>
                <a:ext uri="{FF2B5EF4-FFF2-40B4-BE49-F238E27FC236}">
                  <a16:creationId xmlns:a16="http://schemas.microsoft.com/office/drawing/2014/main" id="{45869B9E-3378-49CB-8EE1-FECA7D7809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5" name="Freeform 34">
              <a:extLst>
                <a:ext uri="{FF2B5EF4-FFF2-40B4-BE49-F238E27FC236}">
                  <a16:creationId xmlns:a16="http://schemas.microsoft.com/office/drawing/2014/main" id="{3497B8C7-AB4A-40B7-A86E-112D90CC6A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6" name="Freeform 35">
              <a:extLst>
                <a:ext uri="{FF2B5EF4-FFF2-40B4-BE49-F238E27FC236}">
                  <a16:creationId xmlns:a16="http://schemas.microsoft.com/office/drawing/2014/main" id="{D5A7E348-C28C-4626-9026-59B6B9F7A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7" name="Freeform 36">
              <a:extLst>
                <a:ext uri="{FF2B5EF4-FFF2-40B4-BE49-F238E27FC236}">
                  <a16:creationId xmlns:a16="http://schemas.microsoft.com/office/drawing/2014/main" id="{A4FF1CA0-E6B1-4861-A2CD-144E06299C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8" name="Freeform 37">
              <a:extLst>
                <a:ext uri="{FF2B5EF4-FFF2-40B4-BE49-F238E27FC236}">
                  <a16:creationId xmlns:a16="http://schemas.microsoft.com/office/drawing/2014/main" id="{774FF261-7109-4B0E-B24B-622F4209C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9" name="Freeform 38">
              <a:extLst>
                <a:ext uri="{FF2B5EF4-FFF2-40B4-BE49-F238E27FC236}">
                  <a16:creationId xmlns:a16="http://schemas.microsoft.com/office/drawing/2014/main" id="{3ECECA25-954F-4011-ADFF-BBFC4A00D3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pic>
        <p:nvPicPr>
          <p:cNvPr id="7" name="Image 6" descr="Une image contenant personne, extérieur, arbre, herbe&#10;&#10;Description générée avec un niveau de confiance très élevé">
            <a:extLst>
              <a:ext uri="{FF2B5EF4-FFF2-40B4-BE49-F238E27FC236}">
                <a16:creationId xmlns:a16="http://schemas.microsoft.com/office/drawing/2014/main" id="{DC596721-E150-4115-94BE-45291DEA46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6" r="7913"/>
          <a:stretch/>
        </p:blipFill>
        <p:spPr>
          <a:xfrm>
            <a:off x="7983" y="10643"/>
            <a:ext cx="4646985" cy="3428990"/>
          </a:xfrm>
          <a:prstGeom prst="rect">
            <a:avLst/>
          </a:prstGeom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6D0FFBDB-89D1-4050-8FE5-AFC94C076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Freeform 11">
            <a:extLst>
              <a:ext uri="{FF2B5EF4-FFF2-40B4-BE49-F238E27FC236}">
                <a16:creationId xmlns:a16="http://schemas.microsoft.com/office/drawing/2014/main" id="{75823B85-53D1-46E0-BC58-872776B5A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1F86B2C-5FF7-48E0-B5B0-ABEA39A1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  <a:endCxn id="33" idx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6934" y="3429000"/>
            <a:ext cx="4662638" cy="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7B8547-70A2-4BB2-A657-476CA53EA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8993" y="2040676"/>
            <a:ext cx="5700623" cy="3232600"/>
          </a:xfrm>
        </p:spPr>
        <p:txBody>
          <a:bodyPr>
            <a:normAutofit/>
          </a:bodyPr>
          <a:lstStyle/>
          <a:p>
            <a:r>
              <a:rPr lang="fr-FR" dirty="0"/>
              <a:t>Nous sommes une équipe de coachs expérimentés, aux multiples expériences de managers et dirigeants. </a:t>
            </a:r>
          </a:p>
          <a:p>
            <a:r>
              <a:rPr lang="fr-FR" dirty="0"/>
              <a:t>Nous disposons de compétences et expertises complémentaires, pratiquant un coaching intégratif et systémique. </a:t>
            </a:r>
          </a:p>
          <a:p>
            <a:r>
              <a:rPr lang="fr-FR" dirty="0"/>
              <a:t>Notre équipe fonctionne de façon paritaire, engagée autour de valeurs fortes et d’une marque commune.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9E567C9-A9FB-4FB7-B432-1BBA62A2BE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0484" y="366412"/>
            <a:ext cx="2977594" cy="120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451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A7AF9E2D-8F98-4755-895E-D65689F2A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4D3C8C4-8367-4524-B9C5-2B3ACA682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38BDB546-CAFB-429D-8D82-4F3AA2891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12">
              <a:extLst>
                <a:ext uri="{FF2B5EF4-FFF2-40B4-BE49-F238E27FC236}">
                  <a16:creationId xmlns:a16="http://schemas.microsoft.com/office/drawing/2014/main" id="{8F202AFF-3597-4A70-9149-0AA2AACBB9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13">
              <a:extLst>
                <a:ext uri="{FF2B5EF4-FFF2-40B4-BE49-F238E27FC236}">
                  <a16:creationId xmlns:a16="http://schemas.microsoft.com/office/drawing/2014/main" id="{5B91C985-1FBD-4FEE-8FB4-FBD47CF0A3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14">
              <a:extLst>
                <a:ext uri="{FF2B5EF4-FFF2-40B4-BE49-F238E27FC236}">
                  <a16:creationId xmlns:a16="http://schemas.microsoft.com/office/drawing/2014/main" id="{E045B090-8B4D-4553-997E-D7A7A2B935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8" name="Freeform 15">
              <a:extLst>
                <a:ext uri="{FF2B5EF4-FFF2-40B4-BE49-F238E27FC236}">
                  <a16:creationId xmlns:a16="http://schemas.microsoft.com/office/drawing/2014/main" id="{79661459-591F-41BD-85A7-882DF2E548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9" name="Freeform 16">
              <a:extLst>
                <a:ext uri="{FF2B5EF4-FFF2-40B4-BE49-F238E27FC236}">
                  <a16:creationId xmlns:a16="http://schemas.microsoft.com/office/drawing/2014/main" id="{172E6458-D7F5-4E0B-8098-F3A9B74463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0" name="Freeform 17">
              <a:extLst>
                <a:ext uri="{FF2B5EF4-FFF2-40B4-BE49-F238E27FC236}">
                  <a16:creationId xmlns:a16="http://schemas.microsoft.com/office/drawing/2014/main" id="{5D1FE182-350A-4951-99FA-123B15A19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1" name="Freeform 18">
              <a:extLst>
                <a:ext uri="{FF2B5EF4-FFF2-40B4-BE49-F238E27FC236}">
                  <a16:creationId xmlns:a16="http://schemas.microsoft.com/office/drawing/2014/main" id="{CBFDC3F8-18F5-41F0-9926-097682CEE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2" name="Freeform 19">
              <a:extLst>
                <a:ext uri="{FF2B5EF4-FFF2-40B4-BE49-F238E27FC236}">
                  <a16:creationId xmlns:a16="http://schemas.microsoft.com/office/drawing/2014/main" id="{F4B5A695-E6ED-4C81-A965-0461489F8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3" name="Freeform 20">
              <a:extLst>
                <a:ext uri="{FF2B5EF4-FFF2-40B4-BE49-F238E27FC236}">
                  <a16:creationId xmlns:a16="http://schemas.microsoft.com/office/drawing/2014/main" id="{CF31B175-CBC2-449D-8998-0BA7711EA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4" name="Freeform 21">
              <a:extLst>
                <a:ext uri="{FF2B5EF4-FFF2-40B4-BE49-F238E27FC236}">
                  <a16:creationId xmlns:a16="http://schemas.microsoft.com/office/drawing/2014/main" id="{47A691C8-6328-4014-BB1A-CB4824DEB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5" name="Freeform 22">
              <a:extLst>
                <a:ext uri="{FF2B5EF4-FFF2-40B4-BE49-F238E27FC236}">
                  <a16:creationId xmlns:a16="http://schemas.microsoft.com/office/drawing/2014/main" id="{94EADC73-ECA3-447E-8D07-AE215A3C4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DA2558E-94AE-4C16-8CD0-DCF447C98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68" name="Freeform 27">
              <a:extLst>
                <a:ext uri="{FF2B5EF4-FFF2-40B4-BE49-F238E27FC236}">
                  <a16:creationId xmlns:a16="http://schemas.microsoft.com/office/drawing/2014/main" id="{6928DF6B-A616-4A71-B951-9D8EAA775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28">
              <a:extLst>
                <a:ext uri="{FF2B5EF4-FFF2-40B4-BE49-F238E27FC236}">
                  <a16:creationId xmlns:a16="http://schemas.microsoft.com/office/drawing/2014/main" id="{CD6B4E15-CED4-45FA-874A-EA347C912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29">
              <a:extLst>
                <a:ext uri="{FF2B5EF4-FFF2-40B4-BE49-F238E27FC236}">
                  <a16:creationId xmlns:a16="http://schemas.microsoft.com/office/drawing/2014/main" id="{A4EE38F8-BF90-4D7F-8691-89ED516D7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0">
              <a:extLst>
                <a:ext uri="{FF2B5EF4-FFF2-40B4-BE49-F238E27FC236}">
                  <a16:creationId xmlns:a16="http://schemas.microsoft.com/office/drawing/2014/main" id="{2889210F-D6E4-4311-8BF3-DAD3FF49A7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2" name="Freeform 31">
              <a:extLst>
                <a:ext uri="{FF2B5EF4-FFF2-40B4-BE49-F238E27FC236}">
                  <a16:creationId xmlns:a16="http://schemas.microsoft.com/office/drawing/2014/main" id="{44641BAA-087D-4656-8D6F-EA70FB67F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3" name="Freeform 32">
              <a:extLst>
                <a:ext uri="{FF2B5EF4-FFF2-40B4-BE49-F238E27FC236}">
                  <a16:creationId xmlns:a16="http://schemas.microsoft.com/office/drawing/2014/main" id="{DCEB55E2-FCCA-48F5-917E-8B3F26EC8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4" name="Freeform 33">
              <a:extLst>
                <a:ext uri="{FF2B5EF4-FFF2-40B4-BE49-F238E27FC236}">
                  <a16:creationId xmlns:a16="http://schemas.microsoft.com/office/drawing/2014/main" id="{45869B9E-3378-49CB-8EE1-FECA7D7809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5" name="Freeform 34">
              <a:extLst>
                <a:ext uri="{FF2B5EF4-FFF2-40B4-BE49-F238E27FC236}">
                  <a16:creationId xmlns:a16="http://schemas.microsoft.com/office/drawing/2014/main" id="{3497B8C7-AB4A-40B7-A86E-112D90CC6A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6" name="Freeform 35">
              <a:extLst>
                <a:ext uri="{FF2B5EF4-FFF2-40B4-BE49-F238E27FC236}">
                  <a16:creationId xmlns:a16="http://schemas.microsoft.com/office/drawing/2014/main" id="{D5A7E348-C28C-4626-9026-59B6B9F7A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7" name="Freeform 36">
              <a:extLst>
                <a:ext uri="{FF2B5EF4-FFF2-40B4-BE49-F238E27FC236}">
                  <a16:creationId xmlns:a16="http://schemas.microsoft.com/office/drawing/2014/main" id="{A4FF1CA0-E6B1-4861-A2CD-144E06299C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8" name="Freeform 37">
              <a:extLst>
                <a:ext uri="{FF2B5EF4-FFF2-40B4-BE49-F238E27FC236}">
                  <a16:creationId xmlns:a16="http://schemas.microsoft.com/office/drawing/2014/main" id="{774FF261-7109-4B0E-B24B-622F4209C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9" name="Freeform 38">
              <a:extLst>
                <a:ext uri="{FF2B5EF4-FFF2-40B4-BE49-F238E27FC236}">
                  <a16:creationId xmlns:a16="http://schemas.microsoft.com/office/drawing/2014/main" id="{3ECECA25-954F-4011-ADFF-BBFC4A00D3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pic>
        <p:nvPicPr>
          <p:cNvPr id="7" name="Image 6" descr="Une image contenant personne, extérieur, arbre, herbe&#10;&#10;Description générée avec un niveau de confiance très élevé">
            <a:extLst>
              <a:ext uri="{FF2B5EF4-FFF2-40B4-BE49-F238E27FC236}">
                <a16:creationId xmlns:a16="http://schemas.microsoft.com/office/drawing/2014/main" id="{DC596721-E150-4115-94BE-45291DEA46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6" r="7913"/>
          <a:stretch/>
        </p:blipFill>
        <p:spPr>
          <a:xfrm>
            <a:off x="7983" y="10643"/>
            <a:ext cx="4646985" cy="3428990"/>
          </a:xfrm>
          <a:prstGeom prst="rect">
            <a:avLst/>
          </a:prstGeom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6D0FFBDB-89D1-4050-8FE5-AFC94C076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Freeform 11">
            <a:extLst>
              <a:ext uri="{FF2B5EF4-FFF2-40B4-BE49-F238E27FC236}">
                <a16:creationId xmlns:a16="http://schemas.microsoft.com/office/drawing/2014/main" id="{75823B85-53D1-46E0-BC58-872776B5A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1F86B2C-5FF7-48E0-B5B0-ABEA39A1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  <a:endCxn id="33" idx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6934" y="3429000"/>
            <a:ext cx="4662638" cy="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59E567C9-A9FB-4FB7-B432-1BBA62A2BE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0484" y="366412"/>
            <a:ext cx="2977594" cy="1203222"/>
          </a:xfrm>
          <a:prstGeom prst="rect">
            <a:avLst/>
          </a:prstGeom>
        </p:spPr>
      </p:pic>
      <p:sp>
        <p:nvSpPr>
          <p:cNvPr id="37" name="Espace réservé du contenu 2">
            <a:extLst>
              <a:ext uri="{FF2B5EF4-FFF2-40B4-BE49-F238E27FC236}">
                <a16:creationId xmlns:a16="http://schemas.microsoft.com/office/drawing/2014/main" id="{F0C1881F-440B-40A7-8491-6B33EDB0E2B2}"/>
              </a:ext>
            </a:extLst>
          </p:cNvPr>
          <p:cNvSpPr txBox="1">
            <a:spLocks/>
          </p:cNvSpPr>
          <p:nvPr/>
        </p:nvSpPr>
        <p:spPr>
          <a:xfrm>
            <a:off x="5815545" y="2055408"/>
            <a:ext cx="6220511" cy="46537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fr-FR" dirty="0"/>
              <a:t>Garantie de qualité :</a:t>
            </a:r>
          </a:p>
          <a:p>
            <a:pPr lvl="1" fontAlgn="base"/>
            <a:r>
              <a:rPr lang="fr-FR" b="1" dirty="0"/>
              <a:t>Des coach seniors</a:t>
            </a:r>
            <a:r>
              <a:rPr lang="fr-FR" dirty="0"/>
              <a:t> : chaque coach a plus de dix ans de pratique du coaching dans des environnements complexes et chaque coach a l’expérience de manager ou dirigeant d’entreprise,</a:t>
            </a:r>
          </a:p>
          <a:p>
            <a:pPr lvl="1" fontAlgn="base"/>
            <a:r>
              <a:rPr lang="fr-FR" b="1" dirty="0"/>
              <a:t>Des coachs formés</a:t>
            </a:r>
            <a:r>
              <a:rPr lang="fr-FR" dirty="0"/>
              <a:t> : nous sommes certifiés d’écoles de coaching de référence et adhérents à une charte de déontologie et d’éthique de référence (ICF, SF Coach, EMCC, psychologue),</a:t>
            </a:r>
          </a:p>
          <a:p>
            <a:pPr lvl="1" fontAlgn="base"/>
            <a:r>
              <a:rPr lang="fr-FR" b="1" dirty="0"/>
              <a:t>Des coachs supervisés et en formation continue</a:t>
            </a:r>
            <a:r>
              <a:rPr lang="fr-FR" dirty="0"/>
              <a:t> : supervision, intervision, formation continue, recherche et développement personnel, favorisent notre créativité et une remise en question permanente,</a:t>
            </a:r>
          </a:p>
          <a:p>
            <a:pPr lvl="1" fontAlgn="base"/>
            <a:r>
              <a:rPr lang="fr-FR" b="1" dirty="0"/>
              <a:t>Des coachs engagés</a:t>
            </a:r>
            <a:r>
              <a:rPr lang="fr-FR" dirty="0"/>
              <a:t> : chaque coach se met au service du projet commun de l’entreprise et des collaborateurs, et s’engage à accompagner les personnes, les équipes et l’organisation pour un développement durable et global et dans le respect des objectifs définis avec le client.</a:t>
            </a:r>
          </a:p>
        </p:txBody>
      </p:sp>
    </p:spTree>
    <p:extLst>
      <p:ext uri="{BB962C8B-B14F-4D97-AF65-F5344CB8AC3E}">
        <p14:creationId xmlns:p14="http://schemas.microsoft.com/office/powerpoint/2010/main" val="3825218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C8A304-3F60-4619-A928-862A79DAD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6774360" cy="1280890"/>
          </a:xfrm>
        </p:spPr>
        <p:txBody>
          <a:bodyPr>
            <a:normAutofit fontScale="90000"/>
          </a:bodyPr>
          <a:lstStyle/>
          <a:p>
            <a:r>
              <a:rPr lang="fr-FR" dirty="0"/>
              <a:t>Parcours de formation :</a:t>
            </a:r>
            <a:br>
              <a:rPr lang="fr-FR" dirty="0"/>
            </a:br>
            <a:r>
              <a:rPr lang="fr-FR" dirty="0"/>
              <a:t>Devenir un Leader Apprenant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B24722-76F1-478C-A45B-7A4FE5C72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8785" y="2633330"/>
            <a:ext cx="10577275" cy="3777622"/>
          </a:xfrm>
        </p:spPr>
        <p:txBody>
          <a:bodyPr>
            <a:normAutofit/>
          </a:bodyPr>
          <a:lstStyle/>
          <a:p>
            <a:pPr lvl="1"/>
            <a:r>
              <a:rPr lang="fr-FR" b="1" dirty="0"/>
              <a:t>Porter une vision et des valeurs </a:t>
            </a:r>
            <a:r>
              <a:rPr lang="fr-FR" dirty="0"/>
              <a:t>: projet, vision, objectif, savoir où l’on va, et emmener avec soi,</a:t>
            </a:r>
          </a:p>
          <a:p>
            <a:pPr lvl="1"/>
            <a:r>
              <a:rPr lang="fr-FR" b="1" dirty="0"/>
              <a:t>Atteindre un résultat </a:t>
            </a:r>
            <a:r>
              <a:rPr lang="fr-FR" dirty="0"/>
              <a:t>: parvenir à un résultat financier et humain, avec éthique et valeurs,</a:t>
            </a:r>
          </a:p>
          <a:p>
            <a:pPr lvl="1"/>
            <a:r>
              <a:rPr lang="fr-FR" b="1" dirty="0"/>
              <a:t>Tenir dans la durée et dans l’adversité </a:t>
            </a:r>
            <a:r>
              <a:rPr lang="fr-FR" dirty="0"/>
              <a:t>: courage et détermination face à l’adversité,</a:t>
            </a:r>
          </a:p>
          <a:p>
            <a:pPr lvl="1"/>
            <a:r>
              <a:rPr lang="fr-FR" b="1" dirty="0"/>
              <a:t>Être authentique et relié à son expérience personnelle </a:t>
            </a:r>
            <a:r>
              <a:rPr lang="fr-FR" dirty="0"/>
              <a:t>: s’appuyer sur son expérience et savoir la partager, se connaitre, être centré et authentique,</a:t>
            </a:r>
          </a:p>
          <a:p>
            <a:pPr lvl="1"/>
            <a:r>
              <a:rPr lang="fr-FR" b="1" dirty="0"/>
              <a:t>Innover, challenger le statuquo </a:t>
            </a:r>
            <a:r>
              <a:rPr lang="fr-FR" dirty="0"/>
              <a:t>: être capable de faire différemment, remettre en question,</a:t>
            </a:r>
          </a:p>
          <a:p>
            <a:pPr lvl="1"/>
            <a:r>
              <a:rPr lang="fr-FR" b="1" dirty="0"/>
              <a:t>S’appuyer sur les autres </a:t>
            </a:r>
            <a:r>
              <a:rPr lang="fr-FR" dirty="0"/>
              <a:t>: passer la balle au mieux placé, écouter et être en lien avec l’autre,</a:t>
            </a:r>
          </a:p>
          <a:p>
            <a:pPr lvl="1"/>
            <a:r>
              <a:rPr lang="fr-FR" b="1" dirty="0"/>
              <a:t>Poser la loi et décider </a:t>
            </a:r>
            <a:r>
              <a:rPr lang="fr-FR" dirty="0"/>
              <a:t>: décider, confronter, être capable de remettre de la loi, de l’autorité.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58D5295B-2435-48A8-A435-06731C6F16D6}"/>
              </a:ext>
            </a:extLst>
          </p:cNvPr>
          <p:cNvSpPr txBox="1">
            <a:spLocks/>
          </p:cNvSpPr>
          <p:nvPr/>
        </p:nvSpPr>
        <p:spPr>
          <a:xfrm>
            <a:off x="2156991" y="2006342"/>
            <a:ext cx="7837614" cy="6269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dirty="0">
                <a:solidFill>
                  <a:srgbClr val="C00000"/>
                </a:solidFill>
              </a:rPr>
              <a:t>Développer sept capacités :</a:t>
            </a:r>
          </a:p>
          <a:p>
            <a:endParaRPr lang="fr-FR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27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C8A304-3F60-4619-A928-862A79DAD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Parcours de formation :</a:t>
            </a:r>
            <a:br>
              <a:rPr lang="fr-FR" dirty="0"/>
            </a:br>
            <a:r>
              <a:rPr lang="fr-FR" dirty="0"/>
              <a:t>Devenir un Leader Apprenant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B24722-76F1-478C-A45B-7A4FE5C72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147" y="2633330"/>
            <a:ext cx="2256262" cy="3203944"/>
          </a:xfrm>
        </p:spPr>
        <p:txBody>
          <a:bodyPr>
            <a:normAutofit/>
          </a:bodyPr>
          <a:lstStyle/>
          <a:p>
            <a:r>
              <a:rPr lang="fr-FR" sz="1600" dirty="0"/>
              <a:t>Développer le leadership des participants de façon durable par un parcours de formation favorisant l’intelligence collective et l’apprenance*.</a:t>
            </a:r>
          </a:p>
          <a:p>
            <a:endParaRPr lang="fr-FR" sz="1600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626B9652-E7D2-45F8-9714-E9500D523154}"/>
              </a:ext>
            </a:extLst>
          </p:cNvPr>
          <p:cNvSpPr txBox="1">
            <a:spLocks/>
          </p:cNvSpPr>
          <p:nvPr/>
        </p:nvSpPr>
        <p:spPr>
          <a:xfrm>
            <a:off x="2646089" y="2633330"/>
            <a:ext cx="3609407" cy="37776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</a:pPr>
            <a:r>
              <a:rPr lang="fr-FR" sz="1600" dirty="0"/>
              <a:t>3 modules de 2 jours,</a:t>
            </a:r>
          </a:p>
          <a:p>
            <a:pPr>
              <a:spcBef>
                <a:spcPts val="500"/>
              </a:spcBef>
            </a:pPr>
            <a:r>
              <a:rPr lang="fr-FR" sz="1600" dirty="0"/>
              <a:t>Chaque module est suivi d’un groupe de pairs et d’une supervision individuelle,</a:t>
            </a:r>
          </a:p>
          <a:p>
            <a:pPr>
              <a:spcBef>
                <a:spcPts val="500"/>
              </a:spcBef>
            </a:pPr>
            <a:r>
              <a:rPr lang="fr-FR" sz="1600" dirty="0"/>
              <a:t>Les questions fil-rouge,</a:t>
            </a:r>
          </a:p>
          <a:p>
            <a:pPr>
              <a:spcBef>
                <a:spcPts val="500"/>
              </a:spcBef>
            </a:pPr>
            <a:r>
              <a:rPr lang="fr-FR" sz="1600" dirty="0"/>
              <a:t>Un projet individuel de formation et un projet collectif d’entreprise,</a:t>
            </a:r>
          </a:p>
          <a:p>
            <a:pPr>
              <a:spcBef>
                <a:spcPts val="500"/>
              </a:spcBef>
            </a:pPr>
            <a:r>
              <a:rPr lang="fr-FR" sz="1600" dirty="0"/>
              <a:t>Un entretien en entrée et une certification apprenante au final,</a:t>
            </a:r>
          </a:p>
          <a:p>
            <a:pPr>
              <a:spcBef>
                <a:spcPts val="500"/>
              </a:spcBef>
            </a:pPr>
            <a:r>
              <a:rPr lang="fr-FR" sz="1600" dirty="0"/>
              <a:t>Une célébration pour la remise des diplômes,</a:t>
            </a:r>
          </a:p>
          <a:p>
            <a:pPr>
              <a:spcBef>
                <a:spcPts val="500"/>
              </a:spcBef>
            </a:pPr>
            <a:r>
              <a:rPr lang="fr-FR" sz="1600" dirty="0"/>
              <a:t>Durée : 9 mois maximum. Chaque module est espacé de 2 mois.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4CE384C0-0E3B-4DE4-8555-501EA3FC3EA5}"/>
              </a:ext>
            </a:extLst>
          </p:cNvPr>
          <p:cNvSpPr txBox="1">
            <a:spLocks/>
          </p:cNvSpPr>
          <p:nvPr/>
        </p:nvSpPr>
        <p:spPr>
          <a:xfrm>
            <a:off x="6351161" y="2633330"/>
            <a:ext cx="2725477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/>
              <a:t>3 modules :</a:t>
            </a:r>
          </a:p>
          <a:p>
            <a:pPr>
              <a:buFont typeface="+mj-lt"/>
              <a:buAutoNum type="arabicPeriod"/>
            </a:pPr>
            <a:r>
              <a:rPr lang="fr-FR" sz="1600" dirty="0"/>
              <a:t>Devenir leader par le développement de soi,</a:t>
            </a:r>
          </a:p>
          <a:p>
            <a:pPr>
              <a:buFont typeface="+mj-lt"/>
              <a:buAutoNum type="arabicPeriod"/>
            </a:pPr>
            <a:r>
              <a:rPr lang="fr-FR" sz="1600" dirty="0"/>
              <a:t>Agir en leader pour l’équipe et l’organisation,</a:t>
            </a:r>
          </a:p>
          <a:p>
            <a:pPr>
              <a:buFont typeface="+mj-lt"/>
              <a:buAutoNum type="arabicPeriod"/>
            </a:pPr>
            <a:r>
              <a:rPr lang="fr-FR" sz="1600" dirty="0"/>
              <a:t>Devenir un leader durable.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58D5295B-2435-48A8-A435-06731C6F16D6}"/>
              </a:ext>
            </a:extLst>
          </p:cNvPr>
          <p:cNvSpPr txBox="1">
            <a:spLocks/>
          </p:cNvSpPr>
          <p:nvPr/>
        </p:nvSpPr>
        <p:spPr>
          <a:xfrm>
            <a:off x="923616" y="2006342"/>
            <a:ext cx="1770135" cy="6269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dirty="0">
                <a:solidFill>
                  <a:srgbClr val="C00000"/>
                </a:solidFill>
              </a:rPr>
              <a:t>Objectif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620F2004-2E28-4C0D-A32E-BB1C3A4F334C}"/>
              </a:ext>
            </a:extLst>
          </p:cNvPr>
          <p:cNvSpPr txBox="1">
            <a:spLocks/>
          </p:cNvSpPr>
          <p:nvPr/>
        </p:nvSpPr>
        <p:spPr>
          <a:xfrm>
            <a:off x="3603021" y="2006342"/>
            <a:ext cx="2126225" cy="6269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dirty="0">
                <a:solidFill>
                  <a:srgbClr val="C00000"/>
                </a:solidFill>
              </a:rPr>
              <a:t>Structure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CA9DB5EF-A292-46CB-8FEA-26FEB4AE3196}"/>
              </a:ext>
            </a:extLst>
          </p:cNvPr>
          <p:cNvSpPr txBox="1">
            <a:spLocks/>
          </p:cNvSpPr>
          <p:nvPr/>
        </p:nvSpPr>
        <p:spPr>
          <a:xfrm>
            <a:off x="7005461" y="2006342"/>
            <a:ext cx="1770135" cy="6269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dirty="0">
                <a:solidFill>
                  <a:srgbClr val="C00000"/>
                </a:solidFill>
              </a:rPr>
              <a:t>Thèmes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CAE1CAD-3D90-4A5A-85A5-C359EC25E020}"/>
              </a:ext>
            </a:extLst>
          </p:cNvPr>
          <p:cNvSpPr txBox="1"/>
          <p:nvPr/>
        </p:nvSpPr>
        <p:spPr>
          <a:xfrm>
            <a:off x="1982353" y="6464262"/>
            <a:ext cx="8699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* Apprenance : volonté de rester en phase avec son écosystème, volonté d’apprendre et d’apprendre ensemble.</a:t>
            </a:r>
            <a:endParaRPr lang="fr-FR" i="1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CCA31AD0-B961-46A6-BDD1-865E1B39427E}"/>
              </a:ext>
            </a:extLst>
          </p:cNvPr>
          <p:cNvSpPr txBox="1">
            <a:spLocks/>
          </p:cNvSpPr>
          <p:nvPr/>
        </p:nvSpPr>
        <p:spPr>
          <a:xfrm>
            <a:off x="8616103" y="2633330"/>
            <a:ext cx="3273435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dirty="0"/>
              <a:t>Favoriser l’engagement et la co-responsabilité des participants dans leur réussite,</a:t>
            </a:r>
          </a:p>
          <a:p>
            <a:pPr lvl="1"/>
            <a:r>
              <a:rPr lang="fr-FR" dirty="0"/>
              <a:t>S’appuyer sur les points forts,</a:t>
            </a:r>
          </a:p>
          <a:p>
            <a:pPr lvl="1"/>
            <a:r>
              <a:rPr lang="fr-FR" dirty="0"/>
              <a:t>Favoriser l’authenticité,</a:t>
            </a:r>
          </a:p>
          <a:p>
            <a:pPr lvl="1"/>
            <a:r>
              <a:rPr lang="fr-FR" dirty="0"/>
              <a:t>Célébrer les réussites,</a:t>
            </a:r>
          </a:p>
          <a:p>
            <a:pPr lvl="1"/>
            <a:r>
              <a:rPr lang="fr-FR" dirty="0"/>
              <a:t>Transposer le vécu du parcours dans un environnement professionnel. 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ADE870F8-F78D-48EE-8460-31E081A8554F}"/>
              </a:ext>
            </a:extLst>
          </p:cNvPr>
          <p:cNvSpPr txBox="1">
            <a:spLocks/>
          </p:cNvSpPr>
          <p:nvPr/>
        </p:nvSpPr>
        <p:spPr>
          <a:xfrm>
            <a:off x="9680132" y="2006342"/>
            <a:ext cx="1770135" cy="6269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dirty="0">
                <a:solidFill>
                  <a:srgbClr val="C00000"/>
                </a:solidFill>
              </a:rPr>
              <a:t>Spécificités</a:t>
            </a:r>
          </a:p>
        </p:txBody>
      </p:sp>
    </p:spTree>
    <p:extLst>
      <p:ext uri="{BB962C8B-B14F-4D97-AF65-F5344CB8AC3E}">
        <p14:creationId xmlns:p14="http://schemas.microsoft.com/office/powerpoint/2010/main" val="134829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C8A304-3F60-4619-A928-862A79DAD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Parcours de formation :</a:t>
            </a:r>
            <a:br>
              <a:rPr lang="fr-FR" dirty="0"/>
            </a:br>
            <a:r>
              <a:rPr lang="fr-FR" dirty="0"/>
              <a:t>Devenir un Leader Apprenant</a:t>
            </a:r>
            <a:br>
              <a:rPr lang="fr-FR" dirty="0"/>
            </a:br>
            <a:endParaRPr lang="fr-FR" dirty="0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C03B863C-30EE-4A6D-870D-BBEEA640463B}"/>
              </a:ext>
            </a:extLst>
          </p:cNvPr>
          <p:cNvSpPr/>
          <p:nvPr/>
        </p:nvSpPr>
        <p:spPr>
          <a:xfrm>
            <a:off x="1254986" y="2612950"/>
            <a:ext cx="1908545" cy="877185"/>
          </a:xfrm>
          <a:prstGeom prst="ellipse">
            <a:avLst/>
          </a:prstGeom>
          <a:solidFill>
            <a:schemeClr val="accent1">
              <a:alpha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Entretien initial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D3069CCA-F765-493D-88BF-574BAFA0170B}"/>
              </a:ext>
            </a:extLst>
          </p:cNvPr>
          <p:cNvSpPr/>
          <p:nvPr/>
        </p:nvSpPr>
        <p:spPr>
          <a:xfrm>
            <a:off x="4242390" y="2684720"/>
            <a:ext cx="1584252" cy="733646"/>
          </a:xfrm>
          <a:prstGeom prst="roundRect">
            <a:avLst/>
          </a:prstGeom>
          <a:solidFill>
            <a:schemeClr val="accent1">
              <a:alpha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1</a:t>
            </a:r>
            <a:r>
              <a:rPr lang="fr-FR" sz="1600" baseline="30000" dirty="0"/>
              <a:t>er</a:t>
            </a:r>
            <a:r>
              <a:rPr lang="fr-FR" sz="1600" dirty="0"/>
              <a:t> module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672E03D9-515B-4429-AFC0-9881F1971ED3}"/>
              </a:ext>
            </a:extLst>
          </p:cNvPr>
          <p:cNvSpPr/>
          <p:nvPr/>
        </p:nvSpPr>
        <p:spPr>
          <a:xfrm>
            <a:off x="7550767" y="2684720"/>
            <a:ext cx="1665898" cy="733646"/>
          </a:xfrm>
          <a:prstGeom prst="roundRect">
            <a:avLst/>
          </a:prstGeom>
          <a:solidFill>
            <a:schemeClr val="accent1">
              <a:alpha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2</a:t>
            </a:r>
            <a:r>
              <a:rPr lang="fr-FR" sz="1600" baseline="30000" dirty="0"/>
              <a:t>ème</a:t>
            </a:r>
            <a:r>
              <a:rPr lang="fr-FR" sz="1600" dirty="0"/>
              <a:t> module</a:t>
            </a:r>
          </a:p>
        </p:txBody>
      </p:sp>
      <p:cxnSp>
        <p:nvCxnSpPr>
          <p:cNvPr id="21" name="Connecteur : en angle 20">
            <a:extLst>
              <a:ext uri="{FF2B5EF4-FFF2-40B4-BE49-F238E27FC236}">
                <a16:creationId xmlns:a16="http://schemas.microsoft.com/office/drawing/2014/main" id="{648698EE-B7A4-4218-8B1A-AA7F5E77357E}"/>
              </a:ext>
            </a:extLst>
          </p:cNvPr>
          <p:cNvCxnSpPr>
            <a:cxnSpLocks/>
            <a:stCxn id="14" idx="6"/>
            <a:endCxn id="16" idx="1"/>
          </p:cNvCxnSpPr>
          <p:nvPr/>
        </p:nvCxnSpPr>
        <p:spPr>
          <a:xfrm>
            <a:off x="3163531" y="3051543"/>
            <a:ext cx="10788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 : en angle 22">
            <a:extLst>
              <a:ext uri="{FF2B5EF4-FFF2-40B4-BE49-F238E27FC236}">
                <a16:creationId xmlns:a16="http://schemas.microsoft.com/office/drawing/2014/main" id="{E657D83B-447D-4616-9448-637A6CD3D910}"/>
              </a:ext>
            </a:extLst>
          </p:cNvPr>
          <p:cNvCxnSpPr>
            <a:cxnSpLocks/>
            <a:stCxn id="16" idx="3"/>
            <a:endCxn id="17" idx="1"/>
          </p:cNvCxnSpPr>
          <p:nvPr/>
        </p:nvCxnSpPr>
        <p:spPr>
          <a:xfrm>
            <a:off x="5826642" y="3051543"/>
            <a:ext cx="17241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489871DF-9CAC-480F-97FF-7DA2BC726995}"/>
              </a:ext>
            </a:extLst>
          </p:cNvPr>
          <p:cNvSpPr/>
          <p:nvPr/>
        </p:nvSpPr>
        <p:spPr>
          <a:xfrm>
            <a:off x="9216665" y="3904800"/>
            <a:ext cx="1702974" cy="733646"/>
          </a:xfrm>
          <a:prstGeom prst="roundRect">
            <a:avLst/>
          </a:prstGeom>
          <a:solidFill>
            <a:schemeClr val="accent1">
              <a:alpha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3</a:t>
            </a:r>
            <a:r>
              <a:rPr lang="fr-FR" sz="1600" baseline="30000" dirty="0"/>
              <a:t>ème</a:t>
            </a:r>
            <a:r>
              <a:rPr lang="fr-FR" sz="1600" dirty="0"/>
              <a:t> module</a:t>
            </a:r>
          </a:p>
        </p:txBody>
      </p:sp>
      <p:cxnSp>
        <p:nvCxnSpPr>
          <p:cNvPr id="29" name="Connecteur : en angle 28">
            <a:extLst>
              <a:ext uri="{FF2B5EF4-FFF2-40B4-BE49-F238E27FC236}">
                <a16:creationId xmlns:a16="http://schemas.microsoft.com/office/drawing/2014/main" id="{5C764B8B-D777-4A92-83DE-533CCF163E89}"/>
              </a:ext>
            </a:extLst>
          </p:cNvPr>
          <p:cNvCxnSpPr>
            <a:cxnSpLocks/>
            <a:stCxn id="17" idx="3"/>
            <a:endCxn id="27" idx="0"/>
          </p:cNvCxnSpPr>
          <p:nvPr/>
        </p:nvCxnSpPr>
        <p:spPr>
          <a:xfrm>
            <a:off x="9216665" y="3051543"/>
            <a:ext cx="851487" cy="85325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>
            <a:extLst>
              <a:ext uri="{FF2B5EF4-FFF2-40B4-BE49-F238E27FC236}">
                <a16:creationId xmlns:a16="http://schemas.microsoft.com/office/drawing/2014/main" id="{1A9E3F97-632A-47B4-999C-AEC1DEC52015}"/>
              </a:ext>
            </a:extLst>
          </p:cNvPr>
          <p:cNvSpPr/>
          <p:nvPr/>
        </p:nvSpPr>
        <p:spPr>
          <a:xfrm>
            <a:off x="6716236" y="5085004"/>
            <a:ext cx="2215124" cy="877185"/>
          </a:xfrm>
          <a:prstGeom prst="ellipse">
            <a:avLst/>
          </a:prstGeom>
          <a:solidFill>
            <a:schemeClr val="accent1">
              <a:alpha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Certification apprenante</a:t>
            </a:r>
          </a:p>
        </p:txBody>
      </p:sp>
      <p:cxnSp>
        <p:nvCxnSpPr>
          <p:cNvPr id="36" name="Connecteur : en angle 35">
            <a:extLst>
              <a:ext uri="{FF2B5EF4-FFF2-40B4-BE49-F238E27FC236}">
                <a16:creationId xmlns:a16="http://schemas.microsoft.com/office/drawing/2014/main" id="{0FB70C82-6B06-4D25-B832-608D7C0BF215}"/>
              </a:ext>
            </a:extLst>
          </p:cNvPr>
          <p:cNvCxnSpPr>
            <a:cxnSpLocks/>
            <a:stCxn id="27" idx="2"/>
            <a:endCxn id="34" idx="6"/>
          </p:cNvCxnSpPr>
          <p:nvPr/>
        </p:nvCxnSpPr>
        <p:spPr>
          <a:xfrm rot="5400000">
            <a:off x="9057181" y="4512625"/>
            <a:ext cx="885151" cy="113679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4FB32C08-40DE-4DCC-AFA5-FF9618000A82}"/>
              </a:ext>
            </a:extLst>
          </p:cNvPr>
          <p:cNvSpPr/>
          <p:nvPr/>
        </p:nvSpPr>
        <p:spPr>
          <a:xfrm>
            <a:off x="4242390" y="5156773"/>
            <a:ext cx="1584252" cy="733646"/>
          </a:xfrm>
          <a:prstGeom prst="roundRect">
            <a:avLst/>
          </a:prstGeom>
          <a:solidFill>
            <a:schemeClr val="accent1">
              <a:alpha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Célébration</a:t>
            </a:r>
          </a:p>
        </p:txBody>
      </p:sp>
      <p:cxnSp>
        <p:nvCxnSpPr>
          <p:cNvPr id="43" name="Connecteur : en angle 42">
            <a:extLst>
              <a:ext uri="{FF2B5EF4-FFF2-40B4-BE49-F238E27FC236}">
                <a16:creationId xmlns:a16="http://schemas.microsoft.com/office/drawing/2014/main" id="{61F11D96-7B63-47BE-9C42-5292DB882774}"/>
              </a:ext>
            </a:extLst>
          </p:cNvPr>
          <p:cNvCxnSpPr>
            <a:stCxn id="34" idx="2"/>
            <a:endCxn id="41" idx="3"/>
          </p:cNvCxnSpPr>
          <p:nvPr/>
        </p:nvCxnSpPr>
        <p:spPr>
          <a:xfrm rot="10800000">
            <a:off x="5826642" y="5523597"/>
            <a:ext cx="889594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>
            <a:extLst>
              <a:ext uri="{FF2B5EF4-FFF2-40B4-BE49-F238E27FC236}">
                <a16:creationId xmlns:a16="http://schemas.microsoft.com/office/drawing/2014/main" id="{FB62ADED-C182-47A5-BFB0-678BB016D89A}"/>
              </a:ext>
            </a:extLst>
          </p:cNvPr>
          <p:cNvSpPr txBox="1"/>
          <p:nvPr/>
        </p:nvSpPr>
        <p:spPr>
          <a:xfrm>
            <a:off x="3928730" y="3406829"/>
            <a:ext cx="221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Développer ses leviers personnels de leadership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DF2C8F96-3DC6-48C0-93B4-09EFF428EACC}"/>
              </a:ext>
            </a:extLst>
          </p:cNvPr>
          <p:cNvSpPr txBox="1"/>
          <p:nvPr/>
        </p:nvSpPr>
        <p:spPr>
          <a:xfrm>
            <a:off x="7277930" y="3418202"/>
            <a:ext cx="221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Agir en leader pour l’équipe et l’organisation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CE563DC2-D63C-4818-B92A-9D11C1B8C55E}"/>
              </a:ext>
            </a:extLst>
          </p:cNvPr>
          <p:cNvSpPr txBox="1"/>
          <p:nvPr/>
        </p:nvSpPr>
        <p:spPr>
          <a:xfrm>
            <a:off x="8927807" y="4636209"/>
            <a:ext cx="2211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Devenir un leader durable </a:t>
            </a:r>
          </a:p>
        </p:txBody>
      </p:sp>
      <p:sp>
        <p:nvSpPr>
          <p:cNvPr id="56" name="Étoile : 5 branches 55">
            <a:extLst>
              <a:ext uri="{FF2B5EF4-FFF2-40B4-BE49-F238E27FC236}">
                <a16:creationId xmlns:a16="http://schemas.microsoft.com/office/drawing/2014/main" id="{709D7B21-FC14-4B85-B344-90455B173638}"/>
              </a:ext>
            </a:extLst>
          </p:cNvPr>
          <p:cNvSpPr/>
          <p:nvPr/>
        </p:nvSpPr>
        <p:spPr>
          <a:xfrm>
            <a:off x="6556016" y="2955842"/>
            <a:ext cx="161802" cy="1709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7" name="Étoile : 5 branches 56">
            <a:extLst>
              <a:ext uri="{FF2B5EF4-FFF2-40B4-BE49-F238E27FC236}">
                <a16:creationId xmlns:a16="http://schemas.microsoft.com/office/drawing/2014/main" id="{00A3C102-0630-44AF-8CB7-9432B8EC1484}"/>
              </a:ext>
            </a:extLst>
          </p:cNvPr>
          <p:cNvSpPr/>
          <p:nvPr/>
        </p:nvSpPr>
        <p:spPr>
          <a:xfrm>
            <a:off x="9989502" y="3094504"/>
            <a:ext cx="161802" cy="1709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8" name="Étoile : 5 branches 57">
            <a:extLst>
              <a:ext uri="{FF2B5EF4-FFF2-40B4-BE49-F238E27FC236}">
                <a16:creationId xmlns:a16="http://schemas.microsoft.com/office/drawing/2014/main" id="{E82C3CB1-1953-4140-B580-70D448E5075F}"/>
              </a:ext>
            </a:extLst>
          </p:cNvPr>
          <p:cNvSpPr/>
          <p:nvPr/>
        </p:nvSpPr>
        <p:spPr>
          <a:xfrm>
            <a:off x="9987251" y="5298270"/>
            <a:ext cx="161802" cy="1709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5E4404CD-6B1D-4C7E-AC1B-215E52977DBE}"/>
              </a:ext>
            </a:extLst>
          </p:cNvPr>
          <p:cNvSpPr txBox="1"/>
          <p:nvPr/>
        </p:nvSpPr>
        <p:spPr>
          <a:xfrm>
            <a:off x="-314071" y="3474233"/>
            <a:ext cx="459885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 fontAlgn="base"/>
            <a:r>
              <a:rPr lang="fr-FR" sz="1100" dirty="0"/>
              <a:t>Présentation du parcours, </a:t>
            </a:r>
          </a:p>
          <a:p>
            <a:pPr lvl="1" algn="ctr" fontAlgn="base"/>
            <a:r>
              <a:rPr lang="fr-FR" sz="1100" dirty="0"/>
              <a:t>Intérêt et valeur d’intégrer la formation, </a:t>
            </a:r>
          </a:p>
          <a:p>
            <a:pPr lvl="1" algn="ctr" fontAlgn="base"/>
            <a:r>
              <a:rPr lang="fr-FR" sz="1100" dirty="0"/>
              <a:t>Expériences et compétences actuelles et à acquérir,</a:t>
            </a:r>
          </a:p>
          <a:p>
            <a:pPr lvl="1" algn="ctr" fontAlgn="base"/>
            <a:r>
              <a:rPr lang="fr-FR" sz="1100" dirty="0"/>
              <a:t>Projet personnel et collectif,</a:t>
            </a:r>
          </a:p>
          <a:p>
            <a:pPr lvl="1" algn="ctr" fontAlgn="base"/>
            <a:r>
              <a:rPr lang="fr-FR" sz="1100" dirty="0"/>
              <a:t>Questions fil-rouge,</a:t>
            </a:r>
          </a:p>
          <a:p>
            <a:pPr lvl="1" algn="ctr" fontAlgn="base"/>
            <a:r>
              <a:rPr lang="fr-FR" sz="1100" dirty="0"/>
              <a:t>Contrat d'apprentissage.</a:t>
            </a:r>
          </a:p>
          <a:p>
            <a:pPr algn="ctr"/>
            <a:endParaRPr lang="fr-FR" sz="1100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B564359E-1E96-42A1-8D86-758B3CD9AECE}"/>
              </a:ext>
            </a:extLst>
          </p:cNvPr>
          <p:cNvSpPr txBox="1"/>
          <p:nvPr/>
        </p:nvSpPr>
        <p:spPr>
          <a:xfrm>
            <a:off x="5582918" y="2581051"/>
            <a:ext cx="22115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Groupe de pairs</a:t>
            </a:r>
          </a:p>
          <a:p>
            <a:pPr algn="ctr"/>
            <a:r>
              <a:rPr lang="fr-FR" sz="1000" dirty="0"/>
              <a:t>Supervision individuelle</a:t>
            </a:r>
          </a:p>
          <a:p>
            <a:pPr algn="ctr"/>
            <a:endParaRPr lang="fr-FR" sz="1000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DDFDF8E5-0D24-4A62-995A-A7E30C85EB55}"/>
              </a:ext>
            </a:extLst>
          </p:cNvPr>
          <p:cNvSpPr txBox="1"/>
          <p:nvPr/>
        </p:nvSpPr>
        <p:spPr>
          <a:xfrm>
            <a:off x="9957765" y="2985098"/>
            <a:ext cx="22115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Groupe de pairs</a:t>
            </a:r>
          </a:p>
          <a:p>
            <a:pPr algn="ctr"/>
            <a:r>
              <a:rPr lang="fr-FR" sz="1000" dirty="0"/>
              <a:t>Supervision individuelle</a:t>
            </a:r>
          </a:p>
          <a:p>
            <a:pPr algn="ctr"/>
            <a:endParaRPr lang="fr-FR" sz="1000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7A72DCD-DC50-41D8-BC9E-38258945B325}"/>
              </a:ext>
            </a:extLst>
          </p:cNvPr>
          <p:cNvSpPr txBox="1"/>
          <p:nvPr/>
        </p:nvSpPr>
        <p:spPr>
          <a:xfrm>
            <a:off x="9957764" y="5214700"/>
            <a:ext cx="22115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Groupe de pairs</a:t>
            </a:r>
          </a:p>
          <a:p>
            <a:pPr algn="ctr"/>
            <a:r>
              <a:rPr lang="fr-FR" sz="1000" dirty="0"/>
              <a:t>Supervision individuelle</a:t>
            </a:r>
          </a:p>
          <a:p>
            <a:pPr algn="ctr"/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636232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DEF3C7-AFF7-478B-92A4-3D78F43AC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>
            <a:normAutofit/>
          </a:bodyPr>
          <a:lstStyle/>
          <a:p>
            <a:r>
              <a:rPr lang="fr-FR" sz="4400"/>
              <a:t>Devenir un Leader Apprenant</a:t>
            </a:r>
            <a:endParaRPr lang="fr-FR" sz="4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4C526B4-DFC8-4E4B-BB4E-8E64E690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/>
          <a:p>
            <a:r>
              <a:rPr lang="fr-FR" dirty="0"/>
              <a:t>Smiling Transitions</a:t>
            </a:r>
          </a:p>
          <a:p>
            <a:r>
              <a:rPr lang="fr-FR" dirty="0"/>
              <a:t>Juin 2018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8198355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705</TotalTime>
  <Words>601</Words>
  <Application>Microsoft Office PowerPoint</Application>
  <PresentationFormat>Grand écran</PresentationFormat>
  <Paragraphs>69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Brin</vt:lpstr>
      <vt:lpstr>Devenir un Leader Apprenant</vt:lpstr>
      <vt:lpstr>Présentation PowerPoint</vt:lpstr>
      <vt:lpstr>Présentation PowerPoint</vt:lpstr>
      <vt:lpstr>Parcours de formation : Devenir un Leader Apprenant </vt:lpstr>
      <vt:lpstr>Parcours de formation : Devenir un Leader Apprenant </vt:lpstr>
      <vt:lpstr>Parcours de formation : Devenir un Leader Apprenant </vt:lpstr>
      <vt:lpstr>Devenir un Leader Apprenant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Police</dc:creator>
  <cp:lastModifiedBy>David Police</cp:lastModifiedBy>
  <cp:revision>75</cp:revision>
  <dcterms:created xsi:type="dcterms:W3CDTF">2018-05-31T06:27:26Z</dcterms:created>
  <dcterms:modified xsi:type="dcterms:W3CDTF">2018-07-02T14:37:58Z</dcterms:modified>
</cp:coreProperties>
</file>